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handoutMasterIdLst>
    <p:handoutMasterId r:id="rId13"/>
  </p:handoutMasterIdLst>
  <p:sldIdLst>
    <p:sldId id="276" r:id="rId5"/>
    <p:sldId id="363" r:id="rId6"/>
    <p:sldId id="372" r:id="rId7"/>
    <p:sldId id="373" r:id="rId8"/>
    <p:sldId id="374" r:id="rId9"/>
    <p:sldId id="375" r:id="rId10"/>
    <p:sldId id="367"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1F4F5"/>
    <a:srgbClr val="F7F6F3"/>
    <a:srgbClr val="E1EBFE"/>
    <a:srgbClr val="F5F7FB"/>
    <a:srgbClr val="FFFDF7"/>
    <a:srgbClr val="FFFEF8"/>
    <a:srgbClr val="F8F6F5"/>
    <a:srgbClr val="151635"/>
    <a:srgbClr val="03213B"/>
    <a:srgbClr val="0217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5634"/>
  </p:normalViewPr>
  <p:slideViewPr>
    <p:cSldViewPr snapToGrid="0" showGuides="1">
      <p:cViewPr varScale="1">
        <p:scale>
          <a:sx n="106" d="100"/>
          <a:sy n="106" d="100"/>
        </p:scale>
        <p:origin x="846" y="120"/>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7/12/2025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146" name="Picture 2" descr="ByteByteGo | Top 5 Caching Strategies">
            <a:extLst>
              <a:ext uri="{FF2B5EF4-FFF2-40B4-BE49-F238E27FC236}">
                <a16:creationId xmlns:a16="http://schemas.microsoft.com/office/drawing/2014/main" id="{9B112336-BDAC-2FFE-8B69-44BA84D71E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793"/>
          <a:stretch>
            <a:fillRect/>
          </a:stretch>
        </p:blipFill>
        <p:spPr bwMode="auto">
          <a:xfrm>
            <a:off x="6468525" y="798752"/>
            <a:ext cx="5184236" cy="5784293"/>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3" y="1252332"/>
            <a:ext cx="5339998" cy="5330713"/>
          </a:xfrm>
        </p:spPr>
        <p:txBody>
          <a:bodyPr/>
          <a:lstStyle/>
          <a:p>
            <a:r>
              <a:rPr lang="en-US" sz="1600" b="1" dirty="0">
                <a:latin typeface="Spectral"/>
              </a:rPr>
              <a:t>Caching</a:t>
            </a:r>
            <a:r>
              <a:rPr lang="en-US" sz="1600" dirty="0">
                <a:latin typeface="Spectral"/>
              </a:rPr>
              <a:t> is a powerful technique to </a:t>
            </a:r>
            <a:r>
              <a:rPr lang="en-US" sz="1600" b="1" dirty="0">
                <a:latin typeface="Spectral"/>
              </a:rPr>
              <a:t>reduce latency </a:t>
            </a:r>
            <a:r>
              <a:rPr lang="en-US" sz="1600" dirty="0">
                <a:latin typeface="Spectral"/>
              </a:rPr>
              <a:t>and </a:t>
            </a:r>
            <a:r>
              <a:rPr lang="en-US" sz="1600" b="1" dirty="0">
                <a:latin typeface="Spectral"/>
              </a:rPr>
              <a:t>improve system performance</a:t>
            </a:r>
            <a:r>
              <a:rPr lang="en-US" sz="1600" dirty="0">
                <a:latin typeface="Spectral"/>
              </a:rPr>
              <a:t>.</a:t>
            </a:r>
          </a:p>
          <a:p>
            <a:r>
              <a:rPr lang="en-US" sz="1600" dirty="0">
                <a:latin typeface="Spectral"/>
              </a:rPr>
              <a:t>There are several </a:t>
            </a:r>
            <a:r>
              <a:rPr lang="en-US" sz="1600" b="1" dirty="0">
                <a:latin typeface="Spectral"/>
              </a:rPr>
              <a:t>caching strategies</a:t>
            </a:r>
            <a:r>
              <a:rPr lang="en-US" sz="1600" dirty="0">
                <a:latin typeface="Spectral"/>
              </a:rPr>
              <a:t>, depending on what a system needs - whether the focus is on optimizing for </a:t>
            </a:r>
            <a:r>
              <a:rPr lang="en-US" sz="1600" b="1" dirty="0">
                <a:latin typeface="Spectral"/>
              </a:rPr>
              <a:t>read-heavy</a:t>
            </a:r>
            <a:r>
              <a:rPr lang="en-US" sz="1600" dirty="0">
                <a:latin typeface="Spectral"/>
              </a:rPr>
              <a:t> workloads, </a:t>
            </a:r>
            <a:r>
              <a:rPr lang="en-US" sz="1600" b="1" dirty="0">
                <a:latin typeface="Spectral"/>
              </a:rPr>
              <a:t>write-heavy</a:t>
            </a:r>
            <a:r>
              <a:rPr lang="en-US" sz="1600" dirty="0">
                <a:latin typeface="Spectral"/>
              </a:rPr>
              <a:t> operations, or ensuring </a:t>
            </a:r>
            <a:r>
              <a:rPr lang="en-US" sz="1600" b="1" dirty="0">
                <a:latin typeface="Spectral"/>
              </a:rPr>
              <a:t>data consistency</a:t>
            </a:r>
            <a:r>
              <a:rPr lang="en-US" sz="1600" dirty="0">
                <a:latin typeface="Spectral"/>
              </a:rPr>
              <a:t>.</a:t>
            </a:r>
          </a:p>
          <a:p>
            <a:endParaRPr lang="en-US" sz="1600" dirty="0">
              <a:latin typeface="Spectral"/>
            </a:endParaRPr>
          </a:p>
          <a:p>
            <a:r>
              <a:rPr lang="en-US" sz="1600" b="1" dirty="0">
                <a:latin typeface="Spectral"/>
              </a:rPr>
              <a:t>Most common caching strategies</a:t>
            </a:r>
            <a:r>
              <a:rPr lang="en-US" sz="1600" dirty="0">
                <a:latin typeface="Spectral"/>
              </a:rPr>
              <a:t> that frequently come up in </a:t>
            </a:r>
            <a:r>
              <a:rPr lang="en-US" sz="1600" b="1" dirty="0">
                <a:latin typeface="Spectral"/>
              </a:rPr>
              <a:t>system design discussions</a:t>
            </a:r>
            <a:r>
              <a:rPr lang="en-US" sz="1600" dirty="0">
                <a:latin typeface="Spectral"/>
              </a:rPr>
              <a:t> and widely used in </a:t>
            </a:r>
            <a:r>
              <a:rPr lang="en-US" sz="1600" b="1" dirty="0">
                <a:latin typeface="Spectral"/>
              </a:rPr>
              <a:t>real-world applications</a:t>
            </a:r>
          </a:p>
          <a:p>
            <a:endParaRPr lang="en-US" sz="1600" dirty="0">
              <a:latin typeface="Spectral"/>
            </a:endParaRPr>
          </a:p>
          <a:p>
            <a:pPr marL="285750" indent="-285750">
              <a:buFont typeface="Wingdings" panose="05000000000000000000" pitchFamily="2" charset="2"/>
              <a:buChar char="q"/>
            </a:pPr>
            <a:r>
              <a:rPr lang="en-IN" sz="1600" dirty="0">
                <a:latin typeface="Spectral"/>
              </a:rPr>
              <a:t>Read Through</a:t>
            </a:r>
          </a:p>
          <a:p>
            <a:pPr marL="285750" indent="-285750">
              <a:buFont typeface="Wingdings" panose="05000000000000000000" pitchFamily="2" charset="2"/>
              <a:buChar char="q"/>
            </a:pPr>
            <a:r>
              <a:rPr lang="en-IN" sz="1600" dirty="0">
                <a:latin typeface="Spectral"/>
              </a:rPr>
              <a:t>Cache Aside</a:t>
            </a:r>
          </a:p>
          <a:p>
            <a:pPr marL="285750" indent="-285750">
              <a:buFont typeface="Wingdings" panose="05000000000000000000" pitchFamily="2" charset="2"/>
              <a:buChar char="q"/>
            </a:pPr>
            <a:r>
              <a:rPr lang="en-IN" sz="1600" dirty="0">
                <a:latin typeface="Spectral"/>
              </a:rPr>
              <a:t>Write Through</a:t>
            </a:r>
          </a:p>
          <a:p>
            <a:pPr marL="285750" indent="-285750">
              <a:buFont typeface="Wingdings" panose="05000000000000000000" pitchFamily="2" charset="2"/>
              <a:buChar char="q"/>
            </a:pPr>
            <a:r>
              <a:rPr lang="en-IN" sz="1600" dirty="0">
                <a:latin typeface="Spectral"/>
              </a:rPr>
              <a:t>Write Around</a:t>
            </a:r>
          </a:p>
          <a:p>
            <a:pPr marL="285750" indent="-285750">
              <a:buFont typeface="Wingdings" panose="05000000000000000000" pitchFamily="2" charset="2"/>
              <a:buChar char="q"/>
            </a:pPr>
            <a:r>
              <a:rPr lang="en-IN" sz="1600" dirty="0">
                <a:latin typeface="Spectral"/>
              </a:rPr>
              <a:t>Write Back</a:t>
            </a:r>
          </a:p>
          <a:p>
            <a:endParaRPr lang="en-IN" sz="1600" b="1" dirty="0">
              <a:latin typeface="Spectral"/>
            </a:endParaRPr>
          </a:p>
          <a:p>
            <a:endParaRPr lang="en-IN" sz="1600" b="1" dirty="0">
              <a:latin typeface="Spectral"/>
            </a:endParaRPr>
          </a:p>
          <a:p>
            <a:endParaRPr lang="en-US" sz="1600" dirty="0">
              <a:latin typeface="Spectral"/>
            </a:endParaRP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10657436" cy="913126"/>
          </a:xfrm>
        </p:spPr>
        <p:txBody>
          <a:bodyPr/>
          <a:lstStyle/>
          <a:p>
            <a:r>
              <a:rPr lang="en-US" dirty="0"/>
              <a:t>What are Caching Strategies ?</a:t>
            </a:r>
            <a:endParaRPr lang="en-I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3" y="1276018"/>
            <a:ext cx="11422895" cy="3160180"/>
          </a:xfrm>
        </p:spPr>
        <p:txBody>
          <a:bodyPr/>
          <a:lstStyle/>
          <a:p>
            <a:r>
              <a:rPr lang="en-US" sz="1200" dirty="0">
                <a:latin typeface="Spectral"/>
              </a:rPr>
              <a:t>In the </a:t>
            </a:r>
            <a:r>
              <a:rPr lang="en-US" sz="1200" b="1" dirty="0">
                <a:latin typeface="Spectral"/>
              </a:rPr>
              <a:t>Read Through</a:t>
            </a:r>
            <a:r>
              <a:rPr lang="en-US" sz="1200" dirty="0">
                <a:latin typeface="Spectral"/>
              </a:rPr>
              <a:t> strategy, the cache acts as an intermediary between the application and the database.</a:t>
            </a:r>
          </a:p>
          <a:p>
            <a:r>
              <a:rPr lang="en-US" sz="1200" dirty="0">
                <a:latin typeface="Spectral"/>
              </a:rPr>
              <a:t>When the application requests data, it first looks in the cache. If data is available (</a:t>
            </a:r>
            <a:r>
              <a:rPr lang="en-US" sz="1200" b="1" dirty="0">
                <a:latin typeface="Spectral"/>
              </a:rPr>
              <a:t>cache hit</a:t>
            </a:r>
            <a:r>
              <a:rPr lang="en-US" sz="1200" dirty="0">
                <a:latin typeface="Spectral"/>
              </a:rPr>
              <a:t>), it’s returned to the application.</a:t>
            </a:r>
          </a:p>
          <a:p>
            <a:r>
              <a:rPr lang="en-US" sz="1200" dirty="0">
                <a:latin typeface="Spectral"/>
              </a:rPr>
              <a:t>If the data is not available (</a:t>
            </a:r>
            <a:r>
              <a:rPr lang="en-US" sz="1200" b="1" dirty="0">
                <a:latin typeface="Spectral"/>
              </a:rPr>
              <a:t>cache miss</a:t>
            </a:r>
            <a:r>
              <a:rPr lang="en-US" sz="1200" dirty="0">
                <a:latin typeface="Spectral"/>
              </a:rPr>
              <a:t>), the cache itself is responsible for fetching the data from the database, storing it, and returning it to the application.</a:t>
            </a:r>
          </a:p>
          <a:p>
            <a:endParaRPr lang="en-US" sz="1200" dirty="0">
              <a:latin typeface="Spectral"/>
            </a:endParaRPr>
          </a:p>
          <a:p>
            <a:pPr lvl="0" eaLnBrk="0" fontAlgn="base" hangingPunct="0">
              <a:spcBef>
                <a:spcPct val="0"/>
              </a:spcBef>
              <a:spcAft>
                <a:spcPct val="0"/>
              </a:spcAft>
            </a:pPr>
            <a:r>
              <a:rPr lang="en-US" altLang="en-US" sz="1200" dirty="0">
                <a:solidFill>
                  <a:srgbClr val="363737"/>
                </a:solidFill>
                <a:latin typeface="Spectral"/>
              </a:rPr>
              <a:t>This approach </a:t>
            </a:r>
            <a:r>
              <a:rPr lang="en-US" altLang="en-US" sz="1200" b="1" dirty="0">
                <a:solidFill>
                  <a:srgbClr val="363737"/>
                </a:solidFill>
                <a:latin typeface="Spectral"/>
              </a:rPr>
              <a:t>simplifies application logic</a:t>
            </a:r>
            <a:r>
              <a:rPr lang="en-US" altLang="en-US" sz="1200" dirty="0">
                <a:solidFill>
                  <a:srgbClr val="363737"/>
                </a:solidFill>
                <a:latin typeface="Spectral"/>
              </a:rPr>
              <a:t> because the application does not need to handle the logic for fetching and updating the cache.</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The cache itself handles both reading from the database and storing the requested data automatically. This minimizes unnecessary data in the cache and ensures that frequently accessed data is readily available.</a:t>
            </a:r>
            <a:endParaRPr lang="en-US" altLang="en-US" sz="1200" dirty="0">
              <a:solidFill>
                <a:schemeClr val="tx1"/>
              </a:solidFill>
              <a:latin typeface="Spectral"/>
            </a:endParaRPr>
          </a:p>
          <a:p>
            <a:pPr lvl="0" eaLnBrk="0" fontAlgn="base" hangingPunct="0">
              <a:spcBef>
                <a:spcPct val="0"/>
              </a:spcBef>
              <a:spcAft>
                <a:spcPct val="0"/>
              </a:spcAft>
            </a:pPr>
            <a:endParaRPr lang="en-US" altLang="en-US" sz="1200" dirty="0">
              <a:solidFill>
                <a:srgbClr val="363737"/>
              </a:solidFill>
              <a:latin typeface="Spectral"/>
            </a:endParaRPr>
          </a:p>
          <a:p>
            <a:pPr lvl="0" eaLnBrk="0" fontAlgn="base" hangingPunct="0">
              <a:spcBef>
                <a:spcPct val="0"/>
              </a:spcBef>
              <a:spcAft>
                <a:spcPct val="0"/>
              </a:spcAft>
            </a:pPr>
            <a:r>
              <a:rPr lang="en-US" altLang="en-US" sz="1200" dirty="0">
                <a:solidFill>
                  <a:srgbClr val="363737"/>
                </a:solidFill>
                <a:latin typeface="Spectral"/>
              </a:rPr>
              <a:t>For </a:t>
            </a:r>
            <a:r>
              <a:rPr lang="en-US" altLang="en-US" sz="1200" b="1" dirty="0">
                <a:solidFill>
                  <a:srgbClr val="363737"/>
                </a:solidFill>
                <a:latin typeface="Spectral"/>
              </a:rPr>
              <a:t>cache hits</a:t>
            </a:r>
            <a:r>
              <a:rPr lang="en-US" altLang="en-US" sz="1200" dirty="0">
                <a:solidFill>
                  <a:srgbClr val="363737"/>
                </a:solidFill>
                <a:latin typeface="Spectral"/>
              </a:rPr>
              <a:t>, Read Through provides </a:t>
            </a:r>
            <a:r>
              <a:rPr lang="en-US" altLang="en-US" sz="1200" b="1" dirty="0">
                <a:solidFill>
                  <a:srgbClr val="363737"/>
                </a:solidFill>
                <a:latin typeface="Spectral"/>
              </a:rPr>
              <a:t>low-latency</a:t>
            </a:r>
            <a:r>
              <a:rPr lang="en-US" altLang="en-US" sz="1200" dirty="0">
                <a:solidFill>
                  <a:srgbClr val="363737"/>
                </a:solidFill>
                <a:latin typeface="Spectral"/>
              </a:rPr>
              <a:t> data access.</a:t>
            </a:r>
            <a:r>
              <a:rPr lang="en-US" altLang="en-US" sz="1200" dirty="0">
                <a:solidFill>
                  <a:schemeClr val="tx1"/>
                </a:solidFill>
                <a:latin typeface="Spectral"/>
              </a:rPr>
              <a:t> </a:t>
            </a:r>
            <a:r>
              <a:rPr lang="en-US" altLang="en-US" sz="1200" dirty="0">
                <a:solidFill>
                  <a:srgbClr val="363737"/>
                </a:solidFill>
                <a:latin typeface="Spectral"/>
              </a:rPr>
              <a:t>But for </a:t>
            </a:r>
            <a:r>
              <a:rPr lang="en-US" altLang="en-US" sz="1200" b="1" dirty="0">
                <a:solidFill>
                  <a:srgbClr val="363737"/>
                </a:solidFill>
                <a:latin typeface="Spectral"/>
              </a:rPr>
              <a:t>cache misses</a:t>
            </a:r>
            <a:r>
              <a:rPr lang="en-US" altLang="en-US" sz="1200" dirty="0">
                <a:solidFill>
                  <a:srgbClr val="363737"/>
                </a:solidFill>
                <a:latin typeface="Spectral"/>
              </a:rPr>
              <a:t>, there is a potential </a:t>
            </a:r>
            <a:r>
              <a:rPr lang="en-US" altLang="en-US" sz="1200" b="1" dirty="0">
                <a:solidFill>
                  <a:srgbClr val="363737"/>
                </a:solidFill>
                <a:latin typeface="Spectral"/>
              </a:rPr>
              <a:t>delay</a:t>
            </a:r>
            <a:r>
              <a:rPr lang="en-US" altLang="en-US" sz="1200" dirty="0">
                <a:solidFill>
                  <a:srgbClr val="363737"/>
                </a:solidFill>
                <a:latin typeface="Spectral"/>
              </a:rPr>
              <a:t> while the cache queries the database and stores the data. This can result in higher latency during initial reads.</a:t>
            </a:r>
            <a:endParaRPr lang="en-US" altLang="en-US" sz="1200" dirty="0">
              <a:solidFill>
                <a:schemeClr val="tx1"/>
              </a:solidFill>
              <a:latin typeface="Spectral"/>
            </a:endParaRPr>
          </a:p>
          <a:p>
            <a:pPr lvl="0" eaLnBrk="0" fontAlgn="base" hangingPunct="0">
              <a:spcBef>
                <a:spcPct val="0"/>
              </a:spcBef>
              <a:spcAft>
                <a:spcPct val="0"/>
              </a:spcAft>
            </a:pPr>
            <a:endParaRPr lang="en-US" altLang="en-US" sz="1200" dirty="0">
              <a:solidFill>
                <a:srgbClr val="363737"/>
              </a:solidFill>
              <a:latin typeface="Spectral"/>
            </a:endParaRPr>
          </a:p>
          <a:p>
            <a:pPr lvl="0" eaLnBrk="0" fontAlgn="base" hangingPunct="0">
              <a:spcBef>
                <a:spcPct val="0"/>
              </a:spcBef>
              <a:spcAft>
                <a:spcPct val="0"/>
              </a:spcAft>
            </a:pPr>
            <a:r>
              <a:rPr lang="en-US" altLang="en-US" sz="1200" dirty="0">
                <a:solidFill>
                  <a:srgbClr val="363737"/>
                </a:solidFill>
                <a:latin typeface="Spectral"/>
              </a:rPr>
              <a:t>To prevent the cache from serving stale data, a </a:t>
            </a:r>
            <a:r>
              <a:rPr lang="en-US" altLang="en-US" sz="1200" b="1" dirty="0">
                <a:solidFill>
                  <a:srgbClr val="363737"/>
                </a:solidFill>
                <a:latin typeface="Spectral"/>
              </a:rPr>
              <a:t>time-to-live (TTL) </a:t>
            </a:r>
            <a:r>
              <a:rPr lang="en-US" altLang="en-US" sz="1200" dirty="0">
                <a:solidFill>
                  <a:srgbClr val="363737"/>
                </a:solidFill>
                <a:latin typeface="Spectral"/>
              </a:rPr>
              <a:t>can be added to cached entries. TTL automatically expires the data after a specified duration, allowing it to be reloaded from the database when needed.</a:t>
            </a:r>
          </a:p>
          <a:p>
            <a:pPr lvl="0" eaLnBrk="0" fontAlgn="base" hangingPunct="0">
              <a:spcBef>
                <a:spcPct val="0"/>
              </a:spcBef>
              <a:spcAft>
                <a:spcPct val="0"/>
              </a:spcAft>
            </a:pPr>
            <a:endParaRPr lang="en-US" altLang="en-US" sz="1200" dirty="0">
              <a:solidFill>
                <a:schemeClr val="tx1"/>
              </a:solidFill>
              <a:latin typeface="Spectral"/>
            </a:endParaRPr>
          </a:p>
          <a:p>
            <a:pPr marL="457200" lvl="1" indent="0" eaLnBrk="0" fontAlgn="base" hangingPunct="0">
              <a:spcBef>
                <a:spcPct val="0"/>
              </a:spcBef>
              <a:spcAft>
                <a:spcPct val="0"/>
              </a:spcAft>
              <a:buNone/>
            </a:pPr>
            <a:r>
              <a:rPr lang="en-US" altLang="en-US" sz="1200" b="1" dirty="0">
                <a:solidFill>
                  <a:srgbClr val="363737"/>
                </a:solidFill>
                <a:latin typeface="Spectral"/>
              </a:rPr>
              <a:t>Read Through caching</a:t>
            </a:r>
            <a:r>
              <a:rPr lang="en-US" altLang="en-US" sz="1200" dirty="0">
                <a:solidFill>
                  <a:srgbClr val="363737"/>
                </a:solidFill>
                <a:latin typeface="Spectral"/>
              </a:rPr>
              <a:t> is best suited for </a:t>
            </a:r>
            <a:r>
              <a:rPr lang="en-US" altLang="en-US" sz="1200" b="1" dirty="0">
                <a:solidFill>
                  <a:srgbClr val="363737"/>
                </a:solidFill>
                <a:latin typeface="Spectral"/>
              </a:rPr>
              <a:t>read-heavy applications </a:t>
            </a:r>
            <a:r>
              <a:rPr lang="en-US" altLang="en-US" sz="1200" dirty="0">
                <a:solidFill>
                  <a:srgbClr val="363737"/>
                </a:solidFill>
                <a:latin typeface="Spectral"/>
              </a:rPr>
              <a:t>where data is accessed frequently but updated less often, such as content delivery systems (CDNs), social media feeds, or user profiles.</a:t>
            </a:r>
            <a:endParaRPr lang="en-US" altLang="en-US" sz="1200" dirty="0">
              <a:solidFill>
                <a:schemeClr val="tx1"/>
              </a:solidFill>
              <a:latin typeface="Spectral"/>
            </a:endParaRPr>
          </a:p>
          <a:p>
            <a:endParaRPr lang="en-US" sz="1200" dirty="0">
              <a:latin typeface="Spectral"/>
            </a:endParaRPr>
          </a:p>
          <a:p>
            <a:endParaRPr lang="en-US" sz="1200" dirty="0">
              <a:latin typeface="Spectral"/>
            </a:endParaRPr>
          </a:p>
          <a:p>
            <a:endParaRPr lang="en-US" sz="1200"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3" y="251085"/>
            <a:ext cx="8896516" cy="913126"/>
          </a:xfrm>
        </p:spPr>
        <p:txBody>
          <a:bodyPr/>
          <a:lstStyle/>
          <a:p>
            <a:r>
              <a:rPr lang="en-IN" dirty="0"/>
              <a:t>1. Read Through</a:t>
            </a:r>
          </a:p>
        </p:txBody>
      </p: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D5DBF6EE-03C8-B00D-9918-DB9BCD1D51A7}"/>
              </a:ext>
            </a:extLst>
          </p:cNvPr>
          <p:cNvPicPr>
            <a:picLocks noChangeAspect="1"/>
          </p:cNvPicPr>
          <p:nvPr/>
        </p:nvPicPr>
        <p:blipFill>
          <a:blip r:embed="rId2"/>
          <a:stretch>
            <a:fillRect/>
          </a:stretch>
        </p:blipFill>
        <p:spPr>
          <a:xfrm>
            <a:off x="2504490" y="4741036"/>
            <a:ext cx="7183019" cy="1842009"/>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59C368-18DF-86BB-0442-677E11BCC7D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D78D81B-57F5-9870-E51A-1C1795BBCB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2846CC92-2402-1441-5D8F-74E9F6D2A416}"/>
              </a:ext>
            </a:extLst>
          </p:cNvPr>
          <p:cNvSpPr>
            <a:spLocks noGrp="1"/>
          </p:cNvSpPr>
          <p:nvPr>
            <p:ph type="body" sz="quarter" idx="28"/>
          </p:nvPr>
        </p:nvSpPr>
        <p:spPr>
          <a:xfrm>
            <a:off x="536733" y="1473715"/>
            <a:ext cx="5474766" cy="4752738"/>
          </a:xfrm>
        </p:spPr>
        <p:txBody>
          <a:bodyPr/>
          <a:lstStyle/>
          <a:p>
            <a:r>
              <a:rPr lang="en-US" sz="1400" b="1" dirty="0">
                <a:latin typeface="Spectral"/>
              </a:rPr>
              <a:t>Cache Aside</a:t>
            </a:r>
            <a:r>
              <a:rPr lang="en-US" sz="1400" dirty="0">
                <a:latin typeface="Spectral"/>
              </a:rPr>
              <a:t>, also known as </a:t>
            </a:r>
            <a:r>
              <a:rPr lang="en-US" sz="1400" b="1" dirty="0">
                <a:latin typeface="Spectral"/>
              </a:rPr>
              <a:t>"Lazy Loading"</a:t>
            </a:r>
            <a:r>
              <a:rPr lang="en-US" sz="1400" dirty="0">
                <a:latin typeface="Spectral"/>
              </a:rPr>
              <a:t>, is a strategy where the </a:t>
            </a:r>
            <a:r>
              <a:rPr lang="en-US" sz="1400" b="1" dirty="0">
                <a:latin typeface="Spectral"/>
              </a:rPr>
              <a:t>application code</a:t>
            </a:r>
            <a:r>
              <a:rPr lang="en-US" sz="1400" dirty="0">
                <a:latin typeface="Spectral"/>
              </a:rPr>
              <a:t> handles the interaction between the cache and the database. The data is loaded into the cache only when needed.</a:t>
            </a:r>
          </a:p>
          <a:p>
            <a:r>
              <a:rPr lang="en-US" sz="1400" dirty="0">
                <a:latin typeface="Spectral"/>
              </a:rPr>
              <a:t>The application first checks the cache for data. If the data exists in cache (</a:t>
            </a:r>
            <a:r>
              <a:rPr lang="en-US" sz="1400" b="1" dirty="0">
                <a:latin typeface="Spectral"/>
              </a:rPr>
              <a:t>cache hit</a:t>
            </a:r>
            <a:r>
              <a:rPr lang="en-US" sz="1400" dirty="0">
                <a:latin typeface="Spectral"/>
              </a:rPr>
              <a:t>), it’s returned to the application.</a:t>
            </a:r>
          </a:p>
          <a:p>
            <a:r>
              <a:rPr lang="en-US" sz="1400" dirty="0">
                <a:latin typeface="Spectral"/>
              </a:rPr>
              <a:t>If the data isn't found in cache (</a:t>
            </a:r>
            <a:r>
              <a:rPr lang="en-US" sz="1400" b="1" dirty="0">
                <a:latin typeface="Spectral"/>
              </a:rPr>
              <a:t>cache miss</a:t>
            </a:r>
            <a:r>
              <a:rPr lang="en-US" sz="1400" dirty="0">
                <a:latin typeface="Spectral"/>
              </a:rPr>
              <a:t>), the application retrieves it from the database (or the primary data store), then loads it into the cache for subsequent requests.</a:t>
            </a:r>
          </a:p>
          <a:p>
            <a:endParaRPr lang="en-US" sz="1400" dirty="0">
              <a:latin typeface="Spectral"/>
            </a:endParaRPr>
          </a:p>
          <a:p>
            <a:pPr lvl="0" eaLnBrk="0" fontAlgn="base" hangingPunct="0">
              <a:spcBef>
                <a:spcPct val="0"/>
              </a:spcBef>
              <a:spcAft>
                <a:spcPct val="0"/>
              </a:spcAft>
            </a:pPr>
            <a:r>
              <a:rPr lang="en-US" altLang="en-US" sz="1400" dirty="0">
                <a:solidFill>
                  <a:srgbClr val="363737"/>
                </a:solidFill>
                <a:latin typeface="Spectral"/>
              </a:rPr>
              <a:t>The cache acts as a </a:t>
            </a:r>
            <a:r>
              <a:rPr lang="en-US" altLang="en-US" sz="1400" b="1" dirty="0">
                <a:solidFill>
                  <a:srgbClr val="363737"/>
                </a:solidFill>
                <a:latin typeface="Spectral"/>
              </a:rPr>
              <a:t>"sidecar"</a:t>
            </a:r>
            <a:r>
              <a:rPr lang="en-US" altLang="en-US" sz="1400" dirty="0">
                <a:solidFill>
                  <a:srgbClr val="363737"/>
                </a:solidFill>
                <a:latin typeface="Spectral"/>
              </a:rPr>
              <a:t> to the database, and it's the responsibility of the application to manage when and how data is written to the cache.</a:t>
            </a:r>
            <a:endParaRPr lang="en-US" altLang="en-US" sz="1400" dirty="0">
              <a:solidFill>
                <a:schemeClr val="tx1"/>
              </a:solidFill>
              <a:latin typeface="Spectral"/>
            </a:endParaRPr>
          </a:p>
          <a:p>
            <a:pPr lvl="0" eaLnBrk="0" fontAlgn="base" hangingPunct="0">
              <a:spcBef>
                <a:spcPct val="0"/>
              </a:spcBef>
              <a:spcAft>
                <a:spcPct val="0"/>
              </a:spcAft>
            </a:pPr>
            <a:r>
              <a:rPr lang="en-US" altLang="en-US" sz="1400" dirty="0">
                <a:solidFill>
                  <a:srgbClr val="363737"/>
                </a:solidFill>
                <a:latin typeface="Spectral"/>
              </a:rPr>
              <a:t>To avoid stale data, we can set a </a:t>
            </a:r>
            <a:r>
              <a:rPr lang="en-US" altLang="en-US" sz="1400" b="1" dirty="0">
                <a:solidFill>
                  <a:srgbClr val="363737"/>
                </a:solidFill>
                <a:latin typeface="Spectral"/>
              </a:rPr>
              <a:t>time-to-live (TTL)</a:t>
            </a:r>
            <a:r>
              <a:rPr lang="en-US" altLang="en-US" sz="1400" dirty="0">
                <a:solidFill>
                  <a:srgbClr val="363737"/>
                </a:solidFill>
                <a:latin typeface="Spectral"/>
              </a:rPr>
              <a:t> for cached data. Once the TTL expires, the data is automatically removed from the cache.</a:t>
            </a:r>
          </a:p>
          <a:p>
            <a:pPr lvl="0" eaLnBrk="0" fontAlgn="base" hangingPunct="0">
              <a:spcBef>
                <a:spcPct val="0"/>
              </a:spcBef>
              <a:spcAft>
                <a:spcPct val="0"/>
              </a:spcAft>
            </a:pPr>
            <a:endParaRPr lang="en-US" altLang="en-US" sz="1400" dirty="0">
              <a:solidFill>
                <a:schemeClr val="tx1"/>
              </a:solidFill>
              <a:latin typeface="Spectral"/>
            </a:endParaRPr>
          </a:p>
          <a:p>
            <a:pPr marL="457200" lvl="1" indent="0" eaLnBrk="0" fontAlgn="base" hangingPunct="0">
              <a:spcBef>
                <a:spcPct val="0"/>
              </a:spcBef>
              <a:spcAft>
                <a:spcPct val="0"/>
              </a:spcAft>
              <a:buNone/>
            </a:pPr>
            <a:r>
              <a:rPr lang="en-US" altLang="en-US" sz="1400" b="1" dirty="0">
                <a:solidFill>
                  <a:srgbClr val="363737"/>
                </a:solidFill>
                <a:latin typeface="Spectral"/>
              </a:rPr>
              <a:t>Cache Aside</a:t>
            </a:r>
            <a:r>
              <a:rPr lang="en-US" altLang="en-US" sz="1400" dirty="0">
                <a:solidFill>
                  <a:srgbClr val="363737"/>
                </a:solidFill>
                <a:latin typeface="Spectral"/>
              </a:rPr>
              <a:t> is perfect for systems where the </a:t>
            </a:r>
            <a:r>
              <a:rPr lang="en-US" altLang="en-US" sz="1400" b="1" dirty="0">
                <a:solidFill>
                  <a:srgbClr val="363737"/>
                </a:solidFill>
                <a:latin typeface="Spectral"/>
              </a:rPr>
              <a:t>read-to-write</a:t>
            </a:r>
            <a:r>
              <a:rPr lang="en-US" altLang="en-US" sz="1400" dirty="0">
                <a:solidFill>
                  <a:srgbClr val="363737"/>
                </a:solidFill>
                <a:latin typeface="Spectral"/>
              </a:rPr>
              <a:t> ratio is </a:t>
            </a:r>
            <a:r>
              <a:rPr lang="en-US" altLang="en-US" sz="1400" b="1" dirty="0">
                <a:solidFill>
                  <a:srgbClr val="363737"/>
                </a:solidFill>
                <a:latin typeface="Spectral"/>
              </a:rPr>
              <a:t>high</a:t>
            </a:r>
            <a:r>
              <a:rPr lang="en-US" altLang="en-US" sz="1400" dirty="0">
                <a:solidFill>
                  <a:srgbClr val="363737"/>
                </a:solidFill>
                <a:latin typeface="Spectral"/>
              </a:rPr>
              <a:t>, and data updates are infrequent. For example, in an e-commerce website, product data (like prices, descriptions, or stock status) is often read much more frequently than it's updated.</a:t>
            </a:r>
            <a:endParaRPr lang="en-US" altLang="en-US" sz="1400" dirty="0">
              <a:solidFill>
                <a:schemeClr val="tx1"/>
              </a:solidFill>
              <a:latin typeface="Spectral"/>
            </a:endParaRPr>
          </a:p>
          <a:p>
            <a:endParaRPr lang="en-US" sz="1400" dirty="0">
              <a:latin typeface="Spectral"/>
            </a:endParaRPr>
          </a:p>
          <a:p>
            <a:endParaRPr lang="en-US" sz="1400" dirty="0">
              <a:latin typeface="Spectral"/>
            </a:endParaRPr>
          </a:p>
          <a:p>
            <a:endParaRPr lang="en-US" sz="1400" dirty="0">
              <a:latin typeface="Spectral"/>
            </a:endParaRPr>
          </a:p>
        </p:txBody>
      </p:sp>
      <p:sp>
        <p:nvSpPr>
          <p:cNvPr id="5" name="Title 4">
            <a:extLst>
              <a:ext uri="{FF2B5EF4-FFF2-40B4-BE49-F238E27FC236}">
                <a16:creationId xmlns:a16="http://schemas.microsoft.com/office/drawing/2014/main" id="{D92AD3F6-E258-77A7-60B6-95DA0DB006CF}"/>
              </a:ext>
            </a:extLst>
          </p:cNvPr>
          <p:cNvSpPr>
            <a:spLocks noGrp="1"/>
          </p:cNvSpPr>
          <p:nvPr>
            <p:ph type="title"/>
          </p:nvPr>
        </p:nvSpPr>
        <p:spPr>
          <a:xfrm>
            <a:off x="536733" y="251085"/>
            <a:ext cx="8896516" cy="913126"/>
          </a:xfrm>
        </p:spPr>
        <p:txBody>
          <a:bodyPr/>
          <a:lstStyle/>
          <a:p>
            <a:r>
              <a:rPr lang="en-IN" dirty="0"/>
              <a:t>2. Cache Aside</a:t>
            </a:r>
          </a:p>
        </p:txBody>
      </p:sp>
      <p:cxnSp>
        <p:nvCxnSpPr>
          <p:cNvPr id="4" name="Straight Connector 3">
            <a:extLst>
              <a:ext uri="{FF2B5EF4-FFF2-40B4-BE49-F238E27FC236}">
                <a16:creationId xmlns:a16="http://schemas.microsoft.com/office/drawing/2014/main" id="{75CCC2B1-E9A5-8149-2BC7-8119076D21CE}"/>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497CA06C-AD13-0B94-A24D-854E3CD0AD8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67AFC3C4-F9EC-8D2A-0A86-4626EFF6B290}"/>
              </a:ext>
            </a:extLst>
          </p:cNvPr>
          <p:cNvPicPr>
            <a:picLocks noChangeAspect="1"/>
          </p:cNvPicPr>
          <p:nvPr/>
        </p:nvPicPr>
        <p:blipFill>
          <a:blip r:embed="rId2"/>
          <a:stretch>
            <a:fillRect/>
          </a:stretch>
        </p:blipFill>
        <p:spPr>
          <a:xfrm>
            <a:off x="6198149" y="548031"/>
            <a:ext cx="5924442" cy="5616527"/>
          </a:xfrm>
          <a:prstGeom prst="rect">
            <a:avLst/>
          </a:prstGeom>
        </p:spPr>
      </p:pic>
    </p:spTree>
    <p:extLst>
      <p:ext uri="{BB962C8B-B14F-4D97-AF65-F5344CB8AC3E}">
        <p14:creationId xmlns:p14="http://schemas.microsoft.com/office/powerpoint/2010/main" val="3563247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0DE102-CC6A-441C-34E6-8C66B1A7E5BA}"/>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8150BE0-3FDF-818D-ED63-24C4FCAB1744}"/>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56B9CF3D-E5D5-1EB4-0622-ED78904E4066}"/>
              </a:ext>
            </a:extLst>
          </p:cNvPr>
          <p:cNvSpPr>
            <a:spLocks noGrp="1"/>
          </p:cNvSpPr>
          <p:nvPr>
            <p:ph type="body" sz="quarter" idx="28"/>
          </p:nvPr>
        </p:nvSpPr>
        <p:spPr>
          <a:xfrm>
            <a:off x="536733" y="1164211"/>
            <a:ext cx="11368574" cy="2580758"/>
          </a:xfrm>
        </p:spPr>
        <p:txBody>
          <a:bodyPr/>
          <a:lstStyle/>
          <a:p>
            <a:r>
              <a:rPr lang="en-US" sz="1200" dirty="0">
                <a:latin typeface="Spectral"/>
              </a:rPr>
              <a:t>In the </a:t>
            </a:r>
            <a:r>
              <a:rPr lang="en-US" sz="1200" b="1" dirty="0">
                <a:latin typeface="Spectral"/>
              </a:rPr>
              <a:t>Write Through</a:t>
            </a:r>
            <a:r>
              <a:rPr lang="en-US" sz="1200" dirty="0">
                <a:latin typeface="Spectral"/>
              </a:rPr>
              <a:t> strategy, every write operation is executed on both the cache and the database at the same time.</a:t>
            </a:r>
          </a:p>
          <a:p>
            <a:r>
              <a:rPr lang="en-US" sz="1200" dirty="0">
                <a:latin typeface="Spectral"/>
              </a:rPr>
              <a:t>This is a </a:t>
            </a:r>
            <a:r>
              <a:rPr lang="en-US" sz="1200" b="1" dirty="0">
                <a:latin typeface="Spectral"/>
              </a:rPr>
              <a:t>synchronous process</a:t>
            </a:r>
            <a:r>
              <a:rPr lang="en-US" sz="1200" dirty="0">
                <a:latin typeface="Spectral"/>
              </a:rPr>
              <a:t>, meaning both the cache and the database are updated as part of the same operation, ensuring that there is no delay in data propagation.</a:t>
            </a:r>
          </a:p>
          <a:p>
            <a:endParaRPr lang="en-US" sz="1200" dirty="0">
              <a:latin typeface="Spectral"/>
            </a:endParaRPr>
          </a:p>
          <a:p>
            <a:pPr lvl="0" eaLnBrk="0" fontAlgn="base" hangingPunct="0">
              <a:spcBef>
                <a:spcPct val="0"/>
              </a:spcBef>
              <a:spcAft>
                <a:spcPct val="0"/>
              </a:spcAft>
            </a:pPr>
            <a:r>
              <a:rPr lang="en-US" altLang="en-US" sz="1200" dirty="0">
                <a:solidFill>
                  <a:srgbClr val="363737"/>
                </a:solidFill>
                <a:latin typeface="Spectral"/>
              </a:rPr>
              <a:t>This approach ensures that the cache and the database remain </a:t>
            </a:r>
            <a:r>
              <a:rPr lang="en-US" altLang="en-US" sz="1200" b="1" dirty="0">
                <a:solidFill>
                  <a:srgbClr val="363737"/>
                </a:solidFill>
                <a:latin typeface="Spectral"/>
              </a:rPr>
              <a:t>synchronized</a:t>
            </a:r>
            <a:r>
              <a:rPr lang="en-US" altLang="en-US" sz="1200" dirty="0">
                <a:solidFill>
                  <a:srgbClr val="363737"/>
                </a:solidFill>
                <a:latin typeface="Spectral"/>
              </a:rPr>
              <a:t> and the read requests from the cache will always return the </a:t>
            </a:r>
            <a:r>
              <a:rPr lang="en-US" altLang="en-US" sz="1200" b="1" dirty="0">
                <a:solidFill>
                  <a:srgbClr val="363737"/>
                </a:solidFill>
                <a:latin typeface="Spectral"/>
              </a:rPr>
              <a:t>latest data</a:t>
            </a:r>
            <a:r>
              <a:rPr lang="en-US" altLang="en-US" sz="1200" dirty="0">
                <a:solidFill>
                  <a:srgbClr val="363737"/>
                </a:solidFill>
                <a:latin typeface="Spectral"/>
              </a:rPr>
              <a:t>, avoiding the risk of serving stale data.</a:t>
            </a:r>
          </a:p>
          <a:p>
            <a:pPr lvl="0" eaLnBrk="0" fontAlgn="base" hangingPunct="0">
              <a:spcBef>
                <a:spcPct val="0"/>
              </a:spcBef>
              <a:spcAft>
                <a:spcPct val="0"/>
              </a:spcAft>
            </a:pP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In a Write Through caching strategy, cache expiration policies (such as TTL) are generally not necessary. However, if you are concerned about cache memory usage, you can implement a TTL policy to remove infrequently accessed data after a certain time period.</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The biggest advantage of Write Through is that it ensures strong </a:t>
            </a:r>
            <a:r>
              <a:rPr lang="en-US" altLang="en-US" sz="1200" b="1" dirty="0">
                <a:solidFill>
                  <a:srgbClr val="363737"/>
                </a:solidFill>
                <a:latin typeface="Spectral"/>
              </a:rPr>
              <a:t>data consistency</a:t>
            </a:r>
            <a:r>
              <a:rPr lang="en-US" altLang="en-US" sz="1200" dirty="0">
                <a:solidFill>
                  <a:srgbClr val="363737"/>
                </a:solidFill>
                <a:latin typeface="Spectral"/>
              </a:rPr>
              <a:t> between the cache and the database.</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Since the cache always contains the latest data, </a:t>
            </a:r>
            <a:r>
              <a:rPr lang="en-US" altLang="en-US" sz="1200" b="1" dirty="0">
                <a:solidFill>
                  <a:srgbClr val="363737"/>
                </a:solidFill>
                <a:latin typeface="Spectral"/>
              </a:rPr>
              <a:t>read operations</a:t>
            </a:r>
            <a:r>
              <a:rPr lang="en-US" altLang="en-US" sz="1200" dirty="0">
                <a:solidFill>
                  <a:srgbClr val="363737"/>
                </a:solidFill>
                <a:latin typeface="Spectral"/>
              </a:rPr>
              <a:t> benefit from </a:t>
            </a:r>
            <a:r>
              <a:rPr lang="en-US" altLang="en-US" sz="1200" b="1" dirty="0">
                <a:solidFill>
                  <a:srgbClr val="363737"/>
                </a:solidFill>
                <a:latin typeface="Spectral"/>
              </a:rPr>
              <a:t>low latency</a:t>
            </a:r>
            <a:r>
              <a:rPr lang="en-US" altLang="en-US" sz="1200" dirty="0">
                <a:solidFill>
                  <a:srgbClr val="363737"/>
                </a:solidFill>
                <a:latin typeface="Spectral"/>
              </a:rPr>
              <a:t> because data can be directly retrieved from the cache.</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However, </a:t>
            </a:r>
            <a:r>
              <a:rPr lang="en-US" altLang="en-US" sz="1200" b="1" dirty="0">
                <a:solidFill>
                  <a:srgbClr val="363737"/>
                </a:solidFill>
                <a:latin typeface="Spectral"/>
              </a:rPr>
              <a:t>write latency</a:t>
            </a:r>
            <a:r>
              <a:rPr lang="en-US" altLang="en-US" sz="1200" dirty="0">
                <a:solidFill>
                  <a:srgbClr val="363737"/>
                </a:solidFill>
                <a:latin typeface="Spectral"/>
              </a:rPr>
              <a:t> can be </a:t>
            </a:r>
            <a:r>
              <a:rPr lang="en-US" altLang="en-US" sz="1200" b="1" dirty="0">
                <a:solidFill>
                  <a:srgbClr val="363737"/>
                </a:solidFill>
                <a:latin typeface="Spectral"/>
              </a:rPr>
              <a:t>higher</a:t>
            </a:r>
            <a:r>
              <a:rPr lang="en-US" altLang="en-US" sz="1200" dirty="0">
                <a:solidFill>
                  <a:srgbClr val="363737"/>
                </a:solidFill>
                <a:latin typeface="Spectral"/>
              </a:rPr>
              <a:t> due to the overhead of writing to both the cache and the database.</a:t>
            </a:r>
          </a:p>
          <a:p>
            <a:pPr lvl="0" eaLnBrk="0" fontAlgn="base" hangingPunct="0">
              <a:spcBef>
                <a:spcPct val="0"/>
              </a:spcBef>
              <a:spcAft>
                <a:spcPct val="0"/>
              </a:spcAft>
            </a:pPr>
            <a:endParaRPr lang="en-US" altLang="en-US" sz="1200" dirty="0">
              <a:solidFill>
                <a:schemeClr val="tx1"/>
              </a:solidFill>
              <a:latin typeface="Spectral"/>
            </a:endParaRPr>
          </a:p>
          <a:p>
            <a:pPr marL="457200" lvl="1" indent="0" eaLnBrk="0" fontAlgn="base" hangingPunct="0">
              <a:spcBef>
                <a:spcPct val="0"/>
              </a:spcBef>
              <a:spcAft>
                <a:spcPct val="0"/>
              </a:spcAft>
              <a:buNone/>
            </a:pPr>
            <a:r>
              <a:rPr lang="en-US" altLang="en-US" sz="1200" b="1" dirty="0">
                <a:solidFill>
                  <a:srgbClr val="363737"/>
                </a:solidFill>
                <a:latin typeface="Spectral"/>
              </a:rPr>
              <a:t>Write Through is </a:t>
            </a:r>
            <a:r>
              <a:rPr lang="en-US" altLang="en-US" sz="1200" dirty="0">
                <a:solidFill>
                  <a:srgbClr val="363737"/>
                </a:solidFill>
                <a:latin typeface="Spectral"/>
              </a:rPr>
              <a:t>ideal for </a:t>
            </a:r>
            <a:r>
              <a:rPr lang="en-US" altLang="en-US" sz="1200" b="1" dirty="0">
                <a:solidFill>
                  <a:srgbClr val="363737"/>
                </a:solidFill>
                <a:latin typeface="Spectral"/>
              </a:rPr>
              <a:t>consistency-critical systems</a:t>
            </a:r>
            <a:r>
              <a:rPr lang="en-US" altLang="en-US" sz="1200" dirty="0">
                <a:solidFill>
                  <a:srgbClr val="363737"/>
                </a:solidFill>
                <a:latin typeface="Spectral"/>
              </a:rPr>
              <a:t>, such as financial applications or online transaction processing systems, where the cache and database must always have the latest data.</a:t>
            </a:r>
            <a:endParaRPr lang="en-US" altLang="en-US" sz="1200" dirty="0">
              <a:solidFill>
                <a:schemeClr val="tx1"/>
              </a:solidFill>
              <a:latin typeface="Spectral"/>
            </a:endParaRPr>
          </a:p>
          <a:p>
            <a:endParaRPr lang="en-US" sz="1200" dirty="0">
              <a:latin typeface="Spectral"/>
            </a:endParaRPr>
          </a:p>
          <a:p>
            <a:endParaRPr lang="en-US" sz="1200" dirty="0">
              <a:latin typeface="Spectral"/>
            </a:endParaRPr>
          </a:p>
          <a:p>
            <a:endParaRPr lang="en-US" sz="1200" dirty="0">
              <a:latin typeface="Spectral"/>
            </a:endParaRPr>
          </a:p>
        </p:txBody>
      </p:sp>
      <p:sp>
        <p:nvSpPr>
          <p:cNvPr id="5" name="Title 4">
            <a:extLst>
              <a:ext uri="{FF2B5EF4-FFF2-40B4-BE49-F238E27FC236}">
                <a16:creationId xmlns:a16="http://schemas.microsoft.com/office/drawing/2014/main" id="{5FB40D39-6084-284A-4D5E-71BF6B06307C}"/>
              </a:ext>
            </a:extLst>
          </p:cNvPr>
          <p:cNvSpPr>
            <a:spLocks noGrp="1"/>
          </p:cNvSpPr>
          <p:nvPr>
            <p:ph type="title"/>
          </p:nvPr>
        </p:nvSpPr>
        <p:spPr>
          <a:xfrm>
            <a:off x="536733" y="251085"/>
            <a:ext cx="8896516" cy="913126"/>
          </a:xfrm>
        </p:spPr>
        <p:txBody>
          <a:bodyPr/>
          <a:lstStyle/>
          <a:p>
            <a:r>
              <a:rPr lang="en-IN" dirty="0"/>
              <a:t>3. Write Through</a:t>
            </a:r>
          </a:p>
        </p:txBody>
      </p:sp>
      <p:sp>
        <p:nvSpPr>
          <p:cNvPr id="6" name="Freeform: Shape 5">
            <a:extLst>
              <a:ext uri="{FF2B5EF4-FFF2-40B4-BE49-F238E27FC236}">
                <a16:creationId xmlns:a16="http://schemas.microsoft.com/office/drawing/2014/main" id="{7DF6AA73-16CC-384B-CE6A-BAE171221323}"/>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C9101205-D3E4-FDED-B54E-724795AA4A63}"/>
              </a:ext>
            </a:extLst>
          </p:cNvPr>
          <p:cNvPicPr>
            <a:picLocks noChangeAspect="1"/>
          </p:cNvPicPr>
          <p:nvPr/>
        </p:nvPicPr>
        <p:blipFill>
          <a:blip r:embed="rId2"/>
          <a:stretch>
            <a:fillRect/>
          </a:stretch>
        </p:blipFill>
        <p:spPr>
          <a:xfrm>
            <a:off x="1421394" y="4327039"/>
            <a:ext cx="9213300" cy="2362653"/>
          </a:xfrm>
          <a:prstGeom prst="rect">
            <a:avLst/>
          </a:prstGeom>
        </p:spPr>
      </p:pic>
    </p:spTree>
    <p:extLst>
      <p:ext uri="{BB962C8B-B14F-4D97-AF65-F5344CB8AC3E}">
        <p14:creationId xmlns:p14="http://schemas.microsoft.com/office/powerpoint/2010/main" val="2032195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72265DE-9893-705C-AAC0-549257C14CD5}"/>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2F8FEED-8551-4A06-D120-4D0B00AECAA6}"/>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CA42AB11-5C2C-9A10-A5B5-B6368F451F60}"/>
              </a:ext>
            </a:extLst>
          </p:cNvPr>
          <p:cNvSpPr>
            <a:spLocks noGrp="1"/>
          </p:cNvSpPr>
          <p:nvPr>
            <p:ph type="body" sz="quarter" idx="28"/>
          </p:nvPr>
        </p:nvSpPr>
        <p:spPr>
          <a:xfrm>
            <a:off x="536733" y="1285071"/>
            <a:ext cx="5559266" cy="4752738"/>
          </a:xfrm>
        </p:spPr>
        <p:txBody>
          <a:bodyPr/>
          <a:lstStyle/>
          <a:p>
            <a:r>
              <a:rPr lang="en-US" sz="1400" b="1" dirty="0">
                <a:latin typeface="Spectral"/>
              </a:rPr>
              <a:t>Write Around</a:t>
            </a:r>
            <a:r>
              <a:rPr lang="en-US" sz="1400" dirty="0">
                <a:latin typeface="Spectral"/>
              </a:rPr>
              <a:t> is a caching strategy where data is written directly to the database, bypassing the cache.</a:t>
            </a:r>
          </a:p>
          <a:p>
            <a:r>
              <a:rPr lang="en-US" sz="1400" dirty="0">
                <a:latin typeface="Spectral"/>
              </a:rPr>
              <a:t>The cache is only updated when the data is requested later during a read operation, at which point the </a:t>
            </a:r>
            <a:r>
              <a:rPr lang="en-US" sz="1400" b="1" dirty="0">
                <a:latin typeface="Spectral"/>
              </a:rPr>
              <a:t>Cache Aside</a:t>
            </a:r>
            <a:r>
              <a:rPr lang="en-US" sz="1400" dirty="0">
                <a:latin typeface="Spectral"/>
              </a:rPr>
              <a:t> strategy is used to load the data into the cache.</a:t>
            </a:r>
          </a:p>
          <a:p>
            <a:endParaRPr lang="en-US" sz="1400" dirty="0">
              <a:latin typeface="Spectral"/>
            </a:endParaRPr>
          </a:p>
          <a:p>
            <a:pPr lvl="0" eaLnBrk="0" fontAlgn="base" hangingPunct="0">
              <a:spcBef>
                <a:spcPct val="0"/>
              </a:spcBef>
              <a:spcAft>
                <a:spcPct val="0"/>
              </a:spcAft>
            </a:pPr>
            <a:r>
              <a:rPr lang="en-US" altLang="en-US" sz="1400" dirty="0">
                <a:solidFill>
                  <a:srgbClr val="363737"/>
                </a:solidFill>
                <a:latin typeface="Spectral"/>
              </a:rPr>
              <a:t>This approach ensures that only </a:t>
            </a:r>
            <a:r>
              <a:rPr lang="en-US" altLang="en-US" sz="1400" b="1" dirty="0">
                <a:solidFill>
                  <a:srgbClr val="363737"/>
                </a:solidFill>
                <a:latin typeface="Spectral"/>
              </a:rPr>
              <a:t>frequently accessed data</a:t>
            </a:r>
            <a:r>
              <a:rPr lang="en-US" altLang="en-US" sz="1400" dirty="0">
                <a:solidFill>
                  <a:srgbClr val="363737"/>
                </a:solidFill>
                <a:latin typeface="Spectral"/>
              </a:rPr>
              <a:t> resides in the cache, preventing it from being polluted by data that may not be accessed again soon.</a:t>
            </a:r>
          </a:p>
          <a:p>
            <a:pPr lvl="0" eaLnBrk="0" fontAlgn="base" hangingPunct="0">
              <a:spcBef>
                <a:spcPct val="0"/>
              </a:spcBef>
              <a:spcAft>
                <a:spcPct val="0"/>
              </a:spcAft>
            </a:pPr>
            <a:endParaRPr lang="en-US" altLang="en-US" sz="1400" dirty="0">
              <a:solidFill>
                <a:schemeClr val="tx1"/>
              </a:solidFill>
              <a:latin typeface="Spectral"/>
            </a:endParaRPr>
          </a:p>
          <a:p>
            <a:pPr lvl="0" eaLnBrk="0" fontAlgn="base" hangingPunct="0">
              <a:spcBef>
                <a:spcPct val="0"/>
              </a:spcBef>
              <a:spcAft>
                <a:spcPct val="0"/>
              </a:spcAft>
            </a:pPr>
            <a:r>
              <a:rPr lang="en-US" altLang="en-US" sz="1400" dirty="0">
                <a:solidFill>
                  <a:srgbClr val="363737"/>
                </a:solidFill>
                <a:latin typeface="Spectral"/>
              </a:rPr>
              <a:t>It keeps the cache clean by avoiding unnecessary data that might not be requested after being written.</a:t>
            </a:r>
          </a:p>
          <a:p>
            <a:pPr lvl="0" eaLnBrk="0" fontAlgn="base" hangingPunct="0">
              <a:spcBef>
                <a:spcPct val="0"/>
              </a:spcBef>
              <a:spcAft>
                <a:spcPct val="0"/>
              </a:spcAft>
            </a:pPr>
            <a:endParaRPr lang="en-US" altLang="en-US" sz="1400" dirty="0">
              <a:solidFill>
                <a:schemeClr val="tx1"/>
              </a:solidFill>
              <a:latin typeface="Spectral"/>
            </a:endParaRPr>
          </a:p>
          <a:p>
            <a:pPr lvl="0" eaLnBrk="0" fontAlgn="base" hangingPunct="0">
              <a:spcBef>
                <a:spcPct val="0"/>
              </a:spcBef>
              <a:spcAft>
                <a:spcPct val="0"/>
              </a:spcAft>
            </a:pPr>
            <a:r>
              <a:rPr lang="en-US" altLang="en-US" sz="1400" b="1" dirty="0">
                <a:solidFill>
                  <a:srgbClr val="363737"/>
                </a:solidFill>
                <a:latin typeface="Spectral"/>
              </a:rPr>
              <a:t>Writes</a:t>
            </a:r>
            <a:r>
              <a:rPr lang="en-US" altLang="en-US" sz="1400" dirty="0">
                <a:solidFill>
                  <a:srgbClr val="363737"/>
                </a:solidFill>
                <a:latin typeface="Spectral"/>
              </a:rPr>
              <a:t> are relatively </a:t>
            </a:r>
            <a:r>
              <a:rPr lang="en-US" altLang="en-US" sz="1400" b="1" dirty="0">
                <a:solidFill>
                  <a:srgbClr val="363737"/>
                </a:solidFill>
                <a:latin typeface="Spectral"/>
              </a:rPr>
              <a:t>faster</a:t>
            </a:r>
            <a:r>
              <a:rPr lang="en-US" altLang="en-US" sz="1400" dirty="0">
                <a:solidFill>
                  <a:srgbClr val="363737"/>
                </a:solidFill>
                <a:latin typeface="Spectral"/>
              </a:rPr>
              <a:t> because they only target the database and don’t incur the overhead of writing to the cache.</a:t>
            </a:r>
            <a:endParaRPr lang="en-US" altLang="en-US" sz="1400" dirty="0">
              <a:solidFill>
                <a:schemeClr val="tx1"/>
              </a:solidFill>
              <a:latin typeface="Spectral"/>
            </a:endParaRPr>
          </a:p>
          <a:p>
            <a:pPr lvl="0" eaLnBrk="0" fontAlgn="base" hangingPunct="0">
              <a:spcBef>
                <a:spcPct val="0"/>
              </a:spcBef>
              <a:spcAft>
                <a:spcPct val="0"/>
              </a:spcAft>
            </a:pPr>
            <a:r>
              <a:rPr lang="en-US" altLang="en-US" sz="1400" b="1" dirty="0">
                <a:solidFill>
                  <a:srgbClr val="363737"/>
                </a:solidFill>
                <a:latin typeface="Spectral"/>
              </a:rPr>
              <a:t>TTL</a:t>
            </a:r>
            <a:r>
              <a:rPr lang="en-US" altLang="en-US" sz="1400" dirty="0">
                <a:solidFill>
                  <a:srgbClr val="363737"/>
                </a:solidFill>
                <a:latin typeface="Spectral"/>
              </a:rPr>
              <a:t> can be used to ensure that data does not remain in the cache indefinitely. Once the TTL expires, the data is removed from the cache, forcing the system to retrieve it from the database again if needed.</a:t>
            </a:r>
          </a:p>
          <a:p>
            <a:pPr lvl="0" eaLnBrk="0" fontAlgn="base" hangingPunct="0">
              <a:spcBef>
                <a:spcPct val="0"/>
              </a:spcBef>
              <a:spcAft>
                <a:spcPct val="0"/>
              </a:spcAft>
            </a:pPr>
            <a:endParaRPr lang="en-US" altLang="en-US" sz="1400" dirty="0">
              <a:solidFill>
                <a:schemeClr val="tx1"/>
              </a:solidFill>
              <a:latin typeface="Spectral"/>
            </a:endParaRPr>
          </a:p>
          <a:p>
            <a:pPr marL="457200" lvl="1" indent="0" eaLnBrk="0" fontAlgn="base" hangingPunct="0">
              <a:spcBef>
                <a:spcPct val="0"/>
              </a:spcBef>
              <a:spcAft>
                <a:spcPct val="0"/>
              </a:spcAft>
              <a:buNone/>
            </a:pPr>
            <a:r>
              <a:rPr lang="en-US" altLang="en-US" sz="1600" b="1" dirty="0">
                <a:solidFill>
                  <a:srgbClr val="363737"/>
                </a:solidFill>
                <a:latin typeface="Spectral"/>
              </a:rPr>
              <a:t>Write Around</a:t>
            </a:r>
            <a:r>
              <a:rPr lang="en-US" altLang="en-US" sz="1600" dirty="0">
                <a:solidFill>
                  <a:srgbClr val="363737"/>
                </a:solidFill>
                <a:latin typeface="Spectral"/>
              </a:rPr>
              <a:t> caching is best used in </a:t>
            </a:r>
            <a:r>
              <a:rPr lang="en-US" altLang="en-US" sz="1600" b="1" dirty="0">
                <a:solidFill>
                  <a:srgbClr val="363737"/>
                </a:solidFill>
                <a:latin typeface="Spectral"/>
              </a:rPr>
              <a:t>write-heavy systems</a:t>
            </a:r>
            <a:r>
              <a:rPr lang="en-US" altLang="en-US" sz="1600" dirty="0">
                <a:solidFill>
                  <a:srgbClr val="363737"/>
                </a:solidFill>
                <a:latin typeface="Spectral"/>
              </a:rPr>
              <a:t> where data is frequently written or updated, but </a:t>
            </a:r>
            <a:r>
              <a:rPr lang="en-US" altLang="en-US" sz="1600" b="1" dirty="0">
                <a:solidFill>
                  <a:srgbClr val="363737"/>
                </a:solidFill>
                <a:latin typeface="Spectral"/>
              </a:rPr>
              <a:t>not immediately or frequently read</a:t>
            </a:r>
            <a:r>
              <a:rPr lang="en-US" altLang="en-US" sz="1600" dirty="0">
                <a:solidFill>
                  <a:srgbClr val="363737"/>
                </a:solidFill>
                <a:latin typeface="Spectral"/>
              </a:rPr>
              <a:t> such as logging systems.</a:t>
            </a:r>
            <a:endParaRPr lang="en-US" altLang="en-US" sz="1600" dirty="0">
              <a:solidFill>
                <a:schemeClr val="tx1"/>
              </a:solidFill>
              <a:latin typeface="Spectral"/>
            </a:endParaRPr>
          </a:p>
          <a:p>
            <a:endParaRPr lang="en-US" sz="1400" dirty="0">
              <a:latin typeface="Spectral"/>
            </a:endParaRPr>
          </a:p>
          <a:p>
            <a:endParaRPr lang="en-US" sz="1400" dirty="0">
              <a:latin typeface="Spectral"/>
            </a:endParaRPr>
          </a:p>
        </p:txBody>
      </p:sp>
      <p:sp>
        <p:nvSpPr>
          <p:cNvPr id="5" name="Title 4">
            <a:extLst>
              <a:ext uri="{FF2B5EF4-FFF2-40B4-BE49-F238E27FC236}">
                <a16:creationId xmlns:a16="http://schemas.microsoft.com/office/drawing/2014/main" id="{1F9A6AA3-BC64-3DE9-1C62-BF2C9046A8AF}"/>
              </a:ext>
            </a:extLst>
          </p:cNvPr>
          <p:cNvSpPr>
            <a:spLocks noGrp="1"/>
          </p:cNvSpPr>
          <p:nvPr>
            <p:ph type="title"/>
          </p:nvPr>
        </p:nvSpPr>
        <p:spPr>
          <a:xfrm>
            <a:off x="536733" y="251085"/>
            <a:ext cx="8896516" cy="913126"/>
          </a:xfrm>
        </p:spPr>
        <p:txBody>
          <a:bodyPr/>
          <a:lstStyle/>
          <a:p>
            <a:r>
              <a:rPr lang="en-IN" dirty="0"/>
              <a:t>4. Write Around</a:t>
            </a:r>
          </a:p>
        </p:txBody>
      </p:sp>
      <p:cxnSp>
        <p:nvCxnSpPr>
          <p:cNvPr id="4" name="Straight Connector 3">
            <a:extLst>
              <a:ext uri="{FF2B5EF4-FFF2-40B4-BE49-F238E27FC236}">
                <a16:creationId xmlns:a16="http://schemas.microsoft.com/office/drawing/2014/main" id="{26BB3BBF-7BC4-AA79-C028-492598584425}"/>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B68A63E-6393-575A-A1F9-23CEF44A2CD1}"/>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61209887-D268-208D-AE21-BF16724ECB01}"/>
              </a:ext>
            </a:extLst>
          </p:cNvPr>
          <p:cNvPicPr>
            <a:picLocks noChangeAspect="1"/>
          </p:cNvPicPr>
          <p:nvPr/>
        </p:nvPicPr>
        <p:blipFill>
          <a:blip r:embed="rId2"/>
          <a:stretch>
            <a:fillRect/>
          </a:stretch>
        </p:blipFill>
        <p:spPr>
          <a:xfrm>
            <a:off x="6496722" y="1013301"/>
            <a:ext cx="5586635" cy="5296277"/>
          </a:xfrm>
          <a:prstGeom prst="rect">
            <a:avLst/>
          </a:prstGeom>
        </p:spPr>
      </p:pic>
    </p:spTree>
    <p:extLst>
      <p:ext uri="{BB962C8B-B14F-4D97-AF65-F5344CB8AC3E}">
        <p14:creationId xmlns:p14="http://schemas.microsoft.com/office/powerpoint/2010/main" val="516781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3EED95-961D-2001-063B-FDAC212CD533}"/>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E79728-FBE1-BD5F-1714-E70913840B8C}"/>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886E3205-E33B-F368-3A4C-CF764E04551F}"/>
              </a:ext>
            </a:extLst>
          </p:cNvPr>
          <p:cNvSpPr>
            <a:spLocks noGrp="1"/>
          </p:cNvSpPr>
          <p:nvPr>
            <p:ph type="body" sz="quarter" idx="28"/>
          </p:nvPr>
        </p:nvSpPr>
        <p:spPr>
          <a:xfrm>
            <a:off x="536733" y="1411820"/>
            <a:ext cx="11441002" cy="2816148"/>
          </a:xfrm>
        </p:spPr>
        <p:txBody>
          <a:bodyPr/>
          <a:lstStyle/>
          <a:p>
            <a:r>
              <a:rPr lang="en-US" sz="1200" dirty="0">
                <a:latin typeface="Spectral"/>
              </a:rPr>
              <a:t>In the </a:t>
            </a:r>
            <a:r>
              <a:rPr lang="en-US" sz="1200" b="1" dirty="0">
                <a:latin typeface="Spectral"/>
              </a:rPr>
              <a:t>Write Back</a:t>
            </a:r>
            <a:r>
              <a:rPr lang="en-US" sz="1200" dirty="0">
                <a:latin typeface="Spectral"/>
              </a:rPr>
              <a:t> strategy, data is first written to the cache and then </a:t>
            </a:r>
            <a:r>
              <a:rPr lang="en-US" sz="1200" b="1" dirty="0">
                <a:latin typeface="Spectral"/>
              </a:rPr>
              <a:t>asynchronously</a:t>
            </a:r>
            <a:r>
              <a:rPr lang="en-US" sz="1200" dirty="0">
                <a:latin typeface="Spectral"/>
              </a:rPr>
              <a:t> written to the database at a later time.</a:t>
            </a:r>
          </a:p>
          <a:p>
            <a:r>
              <a:rPr lang="en-US" sz="1200" dirty="0">
                <a:latin typeface="Spectral"/>
              </a:rPr>
              <a:t>This strategy focuses on </a:t>
            </a:r>
            <a:r>
              <a:rPr lang="en-US" sz="1200" b="1" dirty="0">
                <a:latin typeface="Spectral"/>
              </a:rPr>
              <a:t>minimizing write latency</a:t>
            </a:r>
            <a:r>
              <a:rPr lang="en-US" sz="1200" dirty="0">
                <a:latin typeface="Spectral"/>
              </a:rPr>
              <a:t> by deferring database writes.</a:t>
            </a:r>
          </a:p>
          <a:p>
            <a:r>
              <a:rPr lang="en-US" sz="1200" dirty="0">
                <a:latin typeface="Spectral"/>
              </a:rPr>
              <a:t>This deferred writing means that the cache acts as the primary storage during write operations, while the database is updated periodically in the background.</a:t>
            </a:r>
          </a:p>
          <a:p>
            <a:endParaRPr lang="en-US" sz="1200" dirty="0">
              <a:latin typeface="Spectral"/>
            </a:endParaRPr>
          </a:p>
          <a:p>
            <a:pPr lvl="0" eaLnBrk="0" fontAlgn="base" hangingPunct="0">
              <a:spcBef>
                <a:spcPct val="0"/>
              </a:spcBef>
              <a:spcAft>
                <a:spcPct val="0"/>
              </a:spcAft>
            </a:pPr>
            <a:r>
              <a:rPr lang="en-US" altLang="en-US" sz="1200" dirty="0">
                <a:solidFill>
                  <a:srgbClr val="363737"/>
                </a:solidFill>
                <a:latin typeface="Spectral"/>
              </a:rPr>
              <a:t>The key advantage of Write Back is that it significantly </a:t>
            </a:r>
            <a:r>
              <a:rPr lang="en-US" altLang="en-US" sz="1200" b="1" dirty="0">
                <a:solidFill>
                  <a:srgbClr val="363737"/>
                </a:solidFill>
                <a:latin typeface="Spectral"/>
              </a:rPr>
              <a:t>reduces write latency</a:t>
            </a:r>
            <a:r>
              <a:rPr lang="en-US" altLang="en-US" sz="1200" dirty="0">
                <a:solidFill>
                  <a:srgbClr val="363737"/>
                </a:solidFill>
                <a:latin typeface="Spectral"/>
              </a:rPr>
              <a:t>, as writes are completed quickly in the cache, and the database updates are delayed or batched.</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However, with this approach, there is a risk of </a:t>
            </a:r>
            <a:r>
              <a:rPr lang="en-US" altLang="en-US" sz="1200" b="1" dirty="0">
                <a:solidFill>
                  <a:srgbClr val="363737"/>
                </a:solidFill>
                <a:latin typeface="Spectral"/>
              </a:rPr>
              <a:t>data loss</a:t>
            </a:r>
            <a:r>
              <a:rPr lang="en-US" altLang="en-US" sz="1200" dirty="0">
                <a:solidFill>
                  <a:srgbClr val="363737"/>
                </a:solidFill>
                <a:latin typeface="Spectral"/>
              </a:rPr>
              <a:t> if the cache fails before the data has been written to the database.</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This can be mitigated by using persistent caching solutions like </a:t>
            </a:r>
            <a:r>
              <a:rPr lang="en-US" altLang="en-US" sz="1200" b="1" dirty="0">
                <a:solidFill>
                  <a:srgbClr val="363737"/>
                </a:solidFill>
                <a:latin typeface="Spectral"/>
              </a:rPr>
              <a:t>Redis with AOF (Append Only File)</a:t>
            </a:r>
            <a:r>
              <a:rPr lang="en-US" altLang="en-US" sz="1200" dirty="0">
                <a:solidFill>
                  <a:srgbClr val="363737"/>
                </a:solidFill>
                <a:latin typeface="Spectral"/>
              </a:rPr>
              <a:t>, which logs every write operation to disk, ensuring data durability even if the cache crashes.</a:t>
            </a:r>
          </a:p>
          <a:p>
            <a:pPr lvl="0" eaLnBrk="0" fontAlgn="base" hangingPunct="0">
              <a:spcBef>
                <a:spcPct val="0"/>
              </a:spcBef>
              <a:spcAft>
                <a:spcPct val="0"/>
              </a:spcAft>
            </a:pPr>
            <a:endParaRPr lang="en-US" altLang="en-US" sz="1200" dirty="0">
              <a:solidFill>
                <a:schemeClr val="tx1"/>
              </a:solidFill>
              <a:latin typeface="Spectral"/>
            </a:endParaRPr>
          </a:p>
          <a:p>
            <a:pPr lvl="0" eaLnBrk="0" fontAlgn="base" hangingPunct="0">
              <a:spcBef>
                <a:spcPct val="0"/>
              </a:spcBef>
              <a:spcAft>
                <a:spcPct val="0"/>
              </a:spcAft>
            </a:pPr>
            <a:r>
              <a:rPr lang="en-US" altLang="en-US" sz="1200" dirty="0">
                <a:solidFill>
                  <a:srgbClr val="363737"/>
                </a:solidFill>
                <a:latin typeface="Spectral"/>
              </a:rPr>
              <a:t>Write Back doesn't require invalidation of cache entries, as the cache itself is the source of truth during the write process.</a:t>
            </a:r>
            <a:endParaRPr lang="en-US" altLang="en-US" sz="1200" dirty="0">
              <a:solidFill>
                <a:schemeClr val="tx1"/>
              </a:solidFill>
              <a:latin typeface="Spectral"/>
            </a:endParaRPr>
          </a:p>
          <a:p>
            <a:pPr lvl="0" eaLnBrk="0" fontAlgn="base" hangingPunct="0">
              <a:spcBef>
                <a:spcPct val="0"/>
              </a:spcBef>
              <a:spcAft>
                <a:spcPct val="0"/>
              </a:spcAft>
            </a:pPr>
            <a:r>
              <a:rPr lang="en-US" altLang="en-US" sz="1200" b="1" dirty="0">
                <a:solidFill>
                  <a:srgbClr val="363737"/>
                </a:solidFill>
                <a:latin typeface="Spectral"/>
              </a:rPr>
              <a:t>Write Back</a:t>
            </a:r>
            <a:r>
              <a:rPr lang="en-US" altLang="en-US" sz="1200" dirty="0">
                <a:solidFill>
                  <a:srgbClr val="363737"/>
                </a:solidFill>
                <a:latin typeface="Spectral"/>
              </a:rPr>
              <a:t> caching is ideal for </a:t>
            </a:r>
            <a:r>
              <a:rPr lang="en-US" altLang="en-US" sz="1200" b="1" dirty="0">
                <a:solidFill>
                  <a:srgbClr val="363737"/>
                </a:solidFill>
                <a:latin typeface="Spectral"/>
              </a:rPr>
              <a:t>write-heavy</a:t>
            </a:r>
            <a:r>
              <a:rPr lang="en-US" altLang="en-US" sz="1200" dirty="0">
                <a:solidFill>
                  <a:srgbClr val="363737"/>
                </a:solidFill>
                <a:latin typeface="Spectral"/>
              </a:rPr>
              <a:t> scenarios where write operations need to be </a:t>
            </a:r>
            <a:r>
              <a:rPr lang="en-US" altLang="en-US" sz="1200" b="1" dirty="0">
                <a:solidFill>
                  <a:srgbClr val="363737"/>
                </a:solidFill>
                <a:latin typeface="Spectral"/>
              </a:rPr>
              <a:t>fast</a:t>
            </a:r>
            <a:r>
              <a:rPr lang="en-US" altLang="en-US" sz="1200" dirty="0">
                <a:solidFill>
                  <a:srgbClr val="363737"/>
                </a:solidFill>
                <a:latin typeface="Spectral"/>
              </a:rPr>
              <a:t> and </a:t>
            </a:r>
            <a:r>
              <a:rPr lang="en-US" altLang="en-US" sz="1200" b="1" dirty="0">
                <a:solidFill>
                  <a:srgbClr val="363737"/>
                </a:solidFill>
                <a:latin typeface="Spectral"/>
              </a:rPr>
              <a:t>frequent</a:t>
            </a:r>
            <a:r>
              <a:rPr lang="en-US" altLang="en-US" sz="1200" dirty="0">
                <a:solidFill>
                  <a:srgbClr val="363737"/>
                </a:solidFill>
                <a:latin typeface="Spectral"/>
              </a:rPr>
              <a:t>, but </a:t>
            </a:r>
            <a:r>
              <a:rPr lang="en-US" altLang="en-US" sz="1200" b="1" dirty="0">
                <a:solidFill>
                  <a:srgbClr val="363737"/>
                </a:solidFill>
                <a:latin typeface="Spectral"/>
              </a:rPr>
              <a:t>immediate consistency</a:t>
            </a:r>
            <a:r>
              <a:rPr lang="en-US" altLang="en-US" sz="1200" dirty="0">
                <a:solidFill>
                  <a:srgbClr val="363737"/>
                </a:solidFill>
                <a:latin typeface="Spectral"/>
              </a:rPr>
              <a:t> with the database is not critical, such as logging systems and social media feeds.</a:t>
            </a:r>
            <a:endParaRPr lang="en-US" altLang="en-US" sz="1200" dirty="0">
              <a:solidFill>
                <a:schemeClr val="tx1"/>
              </a:solidFill>
              <a:latin typeface="Spectral"/>
            </a:endParaRPr>
          </a:p>
          <a:p>
            <a:endParaRPr lang="en-US" sz="1200" dirty="0">
              <a:latin typeface="Spectral"/>
            </a:endParaRPr>
          </a:p>
          <a:p>
            <a:endParaRPr lang="en-US" sz="1200" dirty="0">
              <a:latin typeface="Spectral"/>
            </a:endParaRPr>
          </a:p>
          <a:p>
            <a:endParaRPr lang="en-US" sz="1200" dirty="0">
              <a:latin typeface="Spectral"/>
            </a:endParaRPr>
          </a:p>
        </p:txBody>
      </p:sp>
      <p:sp>
        <p:nvSpPr>
          <p:cNvPr id="5" name="Title 4">
            <a:extLst>
              <a:ext uri="{FF2B5EF4-FFF2-40B4-BE49-F238E27FC236}">
                <a16:creationId xmlns:a16="http://schemas.microsoft.com/office/drawing/2014/main" id="{274FE5A9-5F02-D217-80A3-58DFB0F8D0D5}"/>
              </a:ext>
            </a:extLst>
          </p:cNvPr>
          <p:cNvSpPr>
            <a:spLocks noGrp="1"/>
          </p:cNvSpPr>
          <p:nvPr>
            <p:ph type="title"/>
          </p:nvPr>
        </p:nvSpPr>
        <p:spPr>
          <a:xfrm>
            <a:off x="536733" y="251085"/>
            <a:ext cx="8896516" cy="913126"/>
          </a:xfrm>
        </p:spPr>
        <p:txBody>
          <a:bodyPr/>
          <a:lstStyle/>
          <a:p>
            <a:r>
              <a:rPr lang="en-IN" dirty="0"/>
              <a:t>5. Write Back</a:t>
            </a:r>
          </a:p>
        </p:txBody>
      </p:sp>
      <p:sp>
        <p:nvSpPr>
          <p:cNvPr id="6" name="Freeform: Shape 5">
            <a:extLst>
              <a:ext uri="{FF2B5EF4-FFF2-40B4-BE49-F238E27FC236}">
                <a16:creationId xmlns:a16="http://schemas.microsoft.com/office/drawing/2014/main" id="{6389178A-9FED-26DA-3F69-F4798C06FD7D}"/>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B937EE41-B7ED-C2EB-B79C-CCDCA83950DD}"/>
              </a:ext>
            </a:extLst>
          </p:cNvPr>
          <p:cNvPicPr>
            <a:picLocks noChangeAspect="1"/>
          </p:cNvPicPr>
          <p:nvPr/>
        </p:nvPicPr>
        <p:blipFill>
          <a:blip r:embed="rId2"/>
          <a:stretch>
            <a:fillRect/>
          </a:stretch>
        </p:blipFill>
        <p:spPr>
          <a:xfrm>
            <a:off x="1145263" y="4227968"/>
            <a:ext cx="9901473" cy="2539128"/>
          </a:xfrm>
          <a:prstGeom prst="rect">
            <a:avLst/>
          </a:prstGeom>
        </p:spPr>
      </p:pic>
    </p:spTree>
    <p:extLst>
      <p:ext uri="{BB962C8B-B14F-4D97-AF65-F5344CB8AC3E}">
        <p14:creationId xmlns:p14="http://schemas.microsoft.com/office/powerpoint/2010/main" val="729836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05E3F49-2767-EC3D-CB53-68946E0EC292}"/>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B2F7B332-AF48-5B8B-4EF4-B8787B8419F1}"/>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pic>
        <p:nvPicPr>
          <p:cNvPr id="8" name="Picture 7">
            <a:extLst>
              <a:ext uri="{FF2B5EF4-FFF2-40B4-BE49-F238E27FC236}">
                <a16:creationId xmlns:a16="http://schemas.microsoft.com/office/drawing/2014/main" id="{B08809CE-64BB-AB27-D93C-64D8F77DDCAA}"/>
              </a:ext>
            </a:extLst>
          </p:cNvPr>
          <p:cNvPicPr>
            <a:picLocks noChangeAspect="1"/>
          </p:cNvPicPr>
          <p:nvPr/>
        </p:nvPicPr>
        <p:blipFill>
          <a:blip r:embed="rId2"/>
          <a:stretch>
            <a:fillRect/>
          </a:stretch>
        </p:blipFill>
        <p:spPr>
          <a:xfrm>
            <a:off x="-1" y="379376"/>
            <a:ext cx="12192000" cy="5841034"/>
          </a:xfrm>
          <a:prstGeom prst="rect">
            <a:avLst/>
          </a:prstGeom>
        </p:spPr>
      </p:pic>
      <p:sp>
        <p:nvSpPr>
          <p:cNvPr id="6" name="Freeform: Shape 5">
            <a:extLst>
              <a:ext uri="{FF2B5EF4-FFF2-40B4-BE49-F238E27FC236}">
                <a16:creationId xmlns:a16="http://schemas.microsoft.com/office/drawing/2014/main" id="{22A0F7F5-4A6D-983F-9FCF-81BAB7440798}"/>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1171050673"/>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2855</TotalTime>
  <Words>1204</Words>
  <Application>Microsoft Office PowerPoint</Application>
  <PresentationFormat>Widescreen</PresentationFormat>
  <Paragraphs>80</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DengXian</vt:lpstr>
      <vt:lpstr>Abadi</vt:lpstr>
      <vt:lpstr>Arial</vt:lpstr>
      <vt:lpstr>Calibri</vt:lpstr>
      <vt:lpstr>Posterama Text Black</vt:lpstr>
      <vt:lpstr>Posterama Text SemiBold</vt:lpstr>
      <vt:lpstr>Spectral</vt:lpstr>
      <vt:lpstr>Wingdings</vt:lpstr>
      <vt:lpstr>Office 主题​​</vt:lpstr>
      <vt:lpstr>What are Caching Strategies ?</vt:lpstr>
      <vt:lpstr>1. Read Through</vt:lpstr>
      <vt:lpstr>2. Cache Aside</vt:lpstr>
      <vt:lpstr>3. Write Through</vt:lpstr>
      <vt:lpstr>4. Write Around</vt:lpstr>
      <vt:lpstr>5. Write Back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238</cp:revision>
  <dcterms:created xsi:type="dcterms:W3CDTF">2024-08-09T17:51:35Z</dcterms:created>
  <dcterms:modified xsi:type="dcterms:W3CDTF">2025-07-12T09:13:24Z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